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2" r:id="rId1"/>
  </p:sldMasterIdLst>
  <p:notesMasterIdLst>
    <p:notesMasterId r:id="rId25"/>
  </p:notesMasterIdLst>
  <p:sldIdLst>
    <p:sldId id="256" r:id="rId2"/>
    <p:sldId id="277" r:id="rId3"/>
    <p:sldId id="278" r:id="rId4"/>
    <p:sldId id="279" r:id="rId5"/>
    <p:sldId id="293" r:id="rId6"/>
    <p:sldId id="280" r:id="rId7"/>
    <p:sldId id="282" r:id="rId8"/>
    <p:sldId id="284" r:id="rId9"/>
    <p:sldId id="285" r:id="rId10"/>
    <p:sldId id="299" r:id="rId11"/>
    <p:sldId id="300" r:id="rId12"/>
    <p:sldId id="301" r:id="rId13"/>
    <p:sldId id="286" r:id="rId14"/>
    <p:sldId id="288" r:id="rId15"/>
    <p:sldId id="289" r:id="rId16"/>
    <p:sldId id="290" r:id="rId17"/>
    <p:sldId id="295" r:id="rId18"/>
    <p:sldId id="297" r:id="rId19"/>
    <p:sldId id="296" r:id="rId20"/>
    <p:sldId id="303" r:id="rId21"/>
    <p:sldId id="292" r:id="rId22"/>
    <p:sldId id="302" r:id="rId23"/>
    <p:sldId id="29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81"/>
  </p:normalViewPr>
  <p:slideViewPr>
    <p:cSldViewPr snapToGrid="0" snapToObjects="1">
      <p:cViewPr varScale="1">
        <p:scale>
          <a:sx n="112" d="100"/>
          <a:sy n="112" d="100"/>
        </p:scale>
        <p:origin x="108" y="2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25EA4-E0C0-BF49-A798-FD5C928C04D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CE1D9-5DF9-EF4C-9707-B382ECD2B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nice photo related</a:t>
            </a:r>
            <a:r>
              <a:rPr lang="en-US" baseline="0" dirty="0"/>
              <a:t> to YOUR topic goes on the title page.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E1D9-5DF9-EF4C-9707-B382ECD2BD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important:</a:t>
            </a:r>
            <a:r>
              <a:rPr lang="en-US" baseline="0" dirty="0"/>
              <a:t> Always include Need to Know (1-2 pages).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E1D9-5DF9-EF4C-9707-B382ECD2BD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important:</a:t>
            </a:r>
            <a:r>
              <a:rPr lang="en-US" baseline="0" dirty="0"/>
              <a:t> Always include Need to Know (1-2 pages).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E1D9-5DF9-EF4C-9707-B382ECD2BD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important:</a:t>
            </a:r>
            <a:r>
              <a:rPr lang="en-US" baseline="0" dirty="0"/>
              <a:t> Always include Need to Know (1-2 pages).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E1D9-5DF9-EF4C-9707-B382ECD2BD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2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important:</a:t>
            </a:r>
            <a:r>
              <a:rPr lang="en-US" baseline="0" dirty="0"/>
              <a:t> Always include Need to Know (1-2 pages).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E1D9-5DF9-EF4C-9707-B382ECD2BD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important:</a:t>
            </a:r>
            <a:r>
              <a:rPr lang="en-US" baseline="0" dirty="0"/>
              <a:t> Always include Need to Know (1-2 pages).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E1D9-5DF9-EF4C-9707-B382ECD2BD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68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4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6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35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8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7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0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1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3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EDAAB9C-E800-3343-8F42-84796DAC8C4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C4526F98-0687-594B-8480-E97DB7B8B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3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chemeClr val="bg2">
                <a:tint val="94000"/>
                <a:satMod val="80000"/>
                <a:lumMod val="80000"/>
                <a:lumOff val="20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714" y="545574"/>
            <a:ext cx="7772400" cy="888513"/>
          </a:xfrm>
        </p:spPr>
        <p:txBody>
          <a:bodyPr>
            <a:normAutofit fontScale="90000"/>
          </a:bodyPr>
          <a:lstStyle/>
          <a:p>
            <a:r>
              <a:rPr lang="en-US" dirty="0"/>
              <a:t>Transitioning to Buprenorphine From Other Opioids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138" y="3307660"/>
            <a:ext cx="7987553" cy="1256050"/>
          </a:xfrm>
        </p:spPr>
        <p:txBody>
          <a:bodyPr>
            <a:noAutofit/>
          </a:bodyPr>
          <a:lstStyle/>
          <a:p>
            <a:r>
              <a:rPr lang="en-US" sz="2000" dirty="0"/>
              <a:t>Howard </a:t>
            </a:r>
            <a:r>
              <a:rPr lang="en-US" sz="2000" dirty="0" err="1"/>
              <a:t>Kornfeld</a:t>
            </a:r>
            <a:r>
              <a:rPr lang="en-US" sz="2000" dirty="0"/>
              <a:t>, M.D.</a:t>
            </a:r>
          </a:p>
          <a:p>
            <a:r>
              <a:rPr lang="en-US" sz="1200" i="1" dirty="0"/>
              <a:t>Medical Director, Recovery Without Walls</a:t>
            </a:r>
            <a:br>
              <a:rPr lang="en-US" sz="1200" dirty="0"/>
            </a:br>
            <a:r>
              <a:rPr lang="en-US" sz="1200" i="1" dirty="0"/>
              <a:t>Clinical Faculty, UCSF School of Medicine, Pain Fellowship Program</a:t>
            </a:r>
            <a:br>
              <a:rPr lang="en-US" sz="1200" dirty="0"/>
            </a:br>
            <a:r>
              <a:rPr lang="en-US" sz="1200" i="1" dirty="0"/>
              <a:t>Distinguished Fellow, American Society of Addiction Medicine (ASAM)</a:t>
            </a:r>
            <a:br>
              <a:rPr lang="en-US" sz="1200" dirty="0"/>
            </a:br>
            <a:r>
              <a:rPr lang="en-US" sz="1200" i="1" dirty="0"/>
              <a:t>Board Certified in Addiction Medicine, Pain Medicine, and Emergency Medicine</a:t>
            </a:r>
            <a:endParaRPr lang="en-US" sz="1200" dirty="0"/>
          </a:p>
        </p:txBody>
      </p:sp>
      <p:pic>
        <p:nvPicPr>
          <p:cNvPr id="5" name="Picture 4" descr="CSAM-logo-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229100"/>
            <a:ext cx="914400" cy="91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5285" y="2118307"/>
            <a:ext cx="48152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August 29, 2018</a:t>
            </a:r>
          </a:p>
          <a:p>
            <a:pPr algn="ctr"/>
            <a:r>
              <a:rPr lang="en-US" sz="2200" dirty="0"/>
              <a:t>The State of the Art Conference </a:t>
            </a:r>
          </a:p>
          <a:p>
            <a:pPr algn="ctr"/>
            <a:r>
              <a:rPr lang="en-US" sz="2200" dirty="0"/>
              <a:t>Hilton San Francisco Union Square</a:t>
            </a:r>
          </a:p>
        </p:txBody>
      </p:sp>
    </p:spTree>
    <p:extLst>
      <p:ext uri="{BB962C8B-B14F-4D97-AF65-F5344CB8AC3E}">
        <p14:creationId xmlns:p14="http://schemas.microsoft.com/office/powerpoint/2010/main" val="45490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BF781-4FBC-404F-A642-67375B7B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9942" cy="1489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A2DE7-93D5-624E-94CB-9E029EF23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71" y="0"/>
            <a:ext cx="3704629" cy="1489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67E6B-451E-0545-8467-B973EBC25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32" y="1575386"/>
            <a:ext cx="7204490" cy="3486596"/>
          </a:xfrm>
          <a:prstGeom prst="rect">
            <a:avLst/>
          </a:prstGeom>
        </p:spPr>
      </p:pic>
      <p:pic>
        <p:nvPicPr>
          <p:cNvPr id="9" name="Picture 8" descr="CSAM-logo-square.png">
            <a:extLst>
              <a:ext uri="{FF2B5EF4-FFF2-40B4-BE49-F238E27FC236}">
                <a16:creationId xmlns:a16="http://schemas.microsoft.com/office/drawing/2014/main" id="{DAACEC57-B77E-F340-97DF-6AFB88CF6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2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2C8DD4-BD2A-2843-9CF3-8F6E6676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BC5CE-C645-0F41-B9F8-B3B2F5C38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800"/>
            <a:ext cx="4811059" cy="403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4A642-25BA-7249-81D6-BF83EBA7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53" y="1152166"/>
            <a:ext cx="6451494" cy="3914690"/>
          </a:xfrm>
          <a:prstGeom prst="rect">
            <a:avLst/>
          </a:prstGeom>
        </p:spPr>
      </p:pic>
      <p:pic>
        <p:nvPicPr>
          <p:cNvPr id="10" name="Picture 9" descr="CSAM-logo-square.png">
            <a:extLst>
              <a:ext uri="{FF2B5EF4-FFF2-40B4-BE49-F238E27FC236}">
                <a16:creationId xmlns:a16="http://schemas.microsoft.com/office/drawing/2014/main" id="{DD152EEF-9B91-3F49-B92A-49EDDB2D2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8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42272-9698-D94F-9FD0-09AD553EF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2BEBA-4463-B946-AE9D-06E12E9F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800"/>
            <a:ext cx="4811059" cy="403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D6C32-2A28-EE4A-8040-062840BC6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709" y="1152166"/>
            <a:ext cx="6050342" cy="3925953"/>
          </a:xfrm>
          <a:prstGeom prst="rect">
            <a:avLst/>
          </a:prstGeom>
        </p:spPr>
      </p:pic>
      <p:pic>
        <p:nvPicPr>
          <p:cNvPr id="7" name="Picture 6" descr="CSAM-logo-square.png">
            <a:extLst>
              <a:ext uri="{FF2B5EF4-FFF2-40B4-BE49-F238E27FC236}">
                <a16:creationId xmlns:a16="http://schemas.microsoft.com/office/drawing/2014/main" id="{A047510D-2358-CD49-BCCA-51AA0832C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CD2DA7-50A0-A54F-A5A6-E3F348A8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906" y="464365"/>
            <a:ext cx="6470187" cy="1255015"/>
          </a:xfrm>
          <a:solidFill>
            <a:srgbClr val="FFFFFF">
              <a:alpha val="19000"/>
            </a:srgb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2400" dirty="0"/>
              <a:t>evolution of buprenorphine induction through </a:t>
            </a:r>
            <a:r>
              <a:rPr lang="en-US" sz="2400" dirty="0" err="1"/>
              <a:t>microdosing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2E405-92EC-1C4D-9F29-01950BAA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1" y="1838685"/>
            <a:ext cx="5797296" cy="2326487"/>
          </a:xfrm>
        </p:spPr>
        <p:txBody>
          <a:bodyPr>
            <a:normAutofit/>
          </a:bodyPr>
          <a:lstStyle/>
          <a:p>
            <a:r>
              <a:rPr lang="en-US" sz="1800" dirty="0"/>
              <a:t>Legal Aspects- DATA 2000</a:t>
            </a:r>
          </a:p>
          <a:p>
            <a:pPr lvl="1"/>
            <a:r>
              <a:rPr lang="en-US" sz="1800" dirty="0"/>
              <a:t>In U.S., restricted to pain</a:t>
            </a:r>
          </a:p>
          <a:p>
            <a:r>
              <a:rPr lang="en-US" sz="1800" dirty="0"/>
              <a:t>Swiss methods: Bernese and “</a:t>
            </a:r>
            <a:r>
              <a:rPr lang="en-US" sz="1800" dirty="0" err="1"/>
              <a:t>Zurichese</a:t>
            </a:r>
            <a:r>
              <a:rPr lang="en-US" sz="1800" dirty="0"/>
              <a:t>”</a:t>
            </a:r>
          </a:p>
          <a:p>
            <a:r>
              <a:rPr lang="en-US" sz="1800" dirty="0" err="1"/>
              <a:t>Kornfeld</a:t>
            </a:r>
            <a:r>
              <a:rPr lang="en-US" sz="1800" dirty="0"/>
              <a:t> and </a:t>
            </a:r>
            <a:r>
              <a:rPr lang="en-US" sz="1800" dirty="0" err="1"/>
              <a:t>Reetz</a:t>
            </a:r>
            <a:r>
              <a:rPr lang="en-US" sz="1800" dirty="0"/>
              <a:t> – Buprenorphine for Pain</a:t>
            </a:r>
          </a:p>
          <a:p>
            <a:r>
              <a:rPr lang="en-US" sz="1800" dirty="0"/>
              <a:t>CHCF – Buprenorphine: Everything you need to know</a:t>
            </a:r>
          </a:p>
        </p:txBody>
      </p:sp>
      <p:pic>
        <p:nvPicPr>
          <p:cNvPr id="6" name="Picture 5" descr="CSAM-logo-square.png">
            <a:extLst>
              <a:ext uri="{FF2B5EF4-FFF2-40B4-BE49-F238E27FC236}">
                <a16:creationId xmlns:a16="http://schemas.microsoft.com/office/drawing/2014/main" id="{5DF270C0-A5D0-D143-B930-7180173D7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9B878-98C5-0F43-ABD4-C520109E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02" y="0"/>
            <a:ext cx="3756195" cy="5143500"/>
          </a:xfrm>
          <a:prstGeom prst="rect">
            <a:avLst/>
          </a:prstGeom>
        </p:spPr>
      </p:pic>
      <p:pic>
        <p:nvPicPr>
          <p:cNvPr id="7" name="Picture 6" descr="CSAM-logo-square.png">
            <a:extLst>
              <a:ext uri="{FF2B5EF4-FFF2-40B4-BE49-F238E27FC236}">
                <a16:creationId xmlns:a16="http://schemas.microsoft.com/office/drawing/2014/main" id="{BDAA2275-19CA-3D47-BEBC-580E6210B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31B3ED-630C-154B-8546-1920E6B3F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" y="242146"/>
            <a:ext cx="9120661" cy="3896205"/>
          </a:xfrm>
          <a:prstGeom prst="rect">
            <a:avLst/>
          </a:prstGeom>
        </p:spPr>
      </p:pic>
      <p:pic>
        <p:nvPicPr>
          <p:cNvPr id="8" name="Picture 7" descr="CSAM-logo-square.png">
            <a:extLst>
              <a:ext uri="{FF2B5EF4-FFF2-40B4-BE49-F238E27FC236}">
                <a16:creationId xmlns:a16="http://schemas.microsoft.com/office/drawing/2014/main" id="{3D69852F-8780-7A40-B7B5-553A1899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5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EC7A7-48C8-514E-AEB3-71598B6E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046"/>
            <a:ext cx="9144000" cy="2367407"/>
          </a:xfrm>
          <a:prstGeom prst="rect">
            <a:avLst/>
          </a:prstGeom>
        </p:spPr>
      </p:pic>
      <p:pic>
        <p:nvPicPr>
          <p:cNvPr id="7" name="Picture 6" descr="CSAM-logo-square.png">
            <a:extLst>
              <a:ext uri="{FF2B5EF4-FFF2-40B4-BE49-F238E27FC236}">
                <a16:creationId xmlns:a16="http://schemas.microsoft.com/office/drawing/2014/main" id="{D84248AB-46BF-C94A-8C64-3CA2D8D50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D6835-A09D-CB4B-A1FE-201C0D50C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87" y="968445"/>
            <a:ext cx="3832907" cy="3646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14B2F8-C7E9-1C4B-A9AE-C85F8C8EE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64" y="0"/>
            <a:ext cx="766736" cy="811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3E4BE-87F3-5547-BFC8-B110A851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41" y="0"/>
            <a:ext cx="4330700" cy="74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269503-125B-1947-9E68-6055E9538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64"/>
            <a:ext cx="2280621" cy="3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AC02E-A5E7-1A43-A6C3-CC8ECE806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075" y="1170714"/>
            <a:ext cx="4246195" cy="2926660"/>
          </a:xfrm>
          <a:prstGeom prst="rect">
            <a:avLst/>
          </a:prstGeom>
        </p:spPr>
      </p:pic>
      <p:pic>
        <p:nvPicPr>
          <p:cNvPr id="9" name="Picture 8" descr="CSAM-logo-square.png">
            <a:extLst>
              <a:ext uri="{FF2B5EF4-FFF2-40B4-BE49-F238E27FC236}">
                <a16:creationId xmlns:a16="http://schemas.microsoft.com/office/drawing/2014/main" id="{FAB92026-ABCF-424A-9982-1A52956A1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6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14B2F8-C7E9-1C4B-A9AE-C85F8C8EE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64" y="0"/>
            <a:ext cx="766736" cy="811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3E4BE-87F3-5547-BFC8-B110A851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545" y="0"/>
            <a:ext cx="4330700" cy="74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269503-125B-1947-9E68-6055E9538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80621" cy="304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4106F-9B6E-2A4B-AB6E-7884FC61B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649" y="893554"/>
            <a:ext cx="3099572" cy="4068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586A6C-B203-C44D-BFD7-BFB34A933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858" y="1406940"/>
            <a:ext cx="3987901" cy="2237815"/>
          </a:xfrm>
          <a:prstGeom prst="rect">
            <a:avLst/>
          </a:prstGeom>
        </p:spPr>
      </p:pic>
      <p:pic>
        <p:nvPicPr>
          <p:cNvPr id="16" name="Picture 15" descr="CSAM-logo-square.png">
            <a:extLst>
              <a:ext uri="{FF2B5EF4-FFF2-40B4-BE49-F238E27FC236}">
                <a16:creationId xmlns:a16="http://schemas.microsoft.com/office/drawing/2014/main" id="{19E0858D-B625-8941-B2E7-5862ED381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14B2F8-C7E9-1C4B-A9AE-C85F8C8EE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49" y="0"/>
            <a:ext cx="803051" cy="850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3E4BE-87F3-5547-BFC8-B110A851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725" y="0"/>
            <a:ext cx="4330700" cy="74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269503-125B-1947-9E68-6055E9538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80621" cy="304083"/>
          </a:xfrm>
          <a:prstGeom prst="rect">
            <a:avLst/>
          </a:prstGeom>
        </p:spPr>
      </p:pic>
      <p:pic>
        <p:nvPicPr>
          <p:cNvPr id="15" name="Picture 14" descr="CSAM-logo-square.png">
            <a:extLst>
              <a:ext uri="{FF2B5EF4-FFF2-40B4-BE49-F238E27FC236}">
                <a16:creationId xmlns:a16="http://schemas.microsoft.com/office/drawing/2014/main" id="{3E249876-34E6-8E42-8B6F-6F8180882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28" y="4312028"/>
            <a:ext cx="831472" cy="831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4311A-385F-0449-9759-5E8D389F1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847" y="923290"/>
            <a:ext cx="3608457" cy="407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69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chemeClr val="bg2">
                <a:tint val="94000"/>
                <a:satMod val="80000"/>
                <a:lumMod val="80000"/>
                <a:lumOff val="20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SAM-logo-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24" y="4236724"/>
            <a:ext cx="906776" cy="9067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15263" y="406206"/>
            <a:ext cx="7772400" cy="6265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Conflict of Interest Disclosure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822782" y="1182568"/>
            <a:ext cx="78664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cs typeface="Arial Narrow" charset="0"/>
              </a:rPr>
              <a:t>I, Howard </a:t>
            </a:r>
            <a:r>
              <a:rPr lang="en-US" sz="2200" dirty="0" err="1">
                <a:cs typeface="Arial Narrow" charset="0"/>
              </a:rPr>
              <a:t>Kornfeld</a:t>
            </a:r>
            <a:r>
              <a:rPr lang="en-US" sz="2200" dirty="0">
                <a:cs typeface="Arial Narrow" charset="0"/>
              </a:rPr>
              <a:t>, M.D. hereby declare that the content for this activity, including any presentation of therapeutic options, is well balanced, unbiased, and to the extent possible, evidence-based.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782" y="2702845"/>
            <a:ext cx="768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cs typeface="Arial Narrow" charset="0"/>
              </a:rPr>
              <a:t>My partner/spouse and I have no financial relationships with commercial entities producing, marketing, re-selling, or distributing health care goods or services consumed by, or used on, patients </a:t>
            </a:r>
            <a:r>
              <a:rPr lang="en-US" sz="2400" u="sng" dirty="0">
                <a:cs typeface="Arial Narrow" charset="0"/>
              </a:rPr>
              <a:t>relevant to the content I am planning, developing, presenting, or evaluating</a:t>
            </a:r>
            <a:r>
              <a:rPr lang="en-US" sz="2400" dirty="0">
                <a:cs typeface="Arial Narrow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93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42E4E-4D55-A54A-BC6A-67C540FE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15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A69BA-4CF6-784C-8D46-15BDA704A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9934"/>
            <a:ext cx="9144000" cy="47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C00F3-0866-4B43-9802-07C0A628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542"/>
            <a:ext cx="9144000" cy="438509"/>
          </a:xfrm>
          <a:prstGeom prst="rect">
            <a:avLst/>
          </a:prstGeom>
        </p:spPr>
      </p:pic>
      <p:pic>
        <p:nvPicPr>
          <p:cNvPr id="8" name="Picture 7" descr="CSAM-logo-square.png">
            <a:extLst>
              <a:ext uri="{FF2B5EF4-FFF2-40B4-BE49-F238E27FC236}">
                <a16:creationId xmlns:a16="http://schemas.microsoft.com/office/drawing/2014/main" id="{5125F286-76E5-C14F-820B-F79E1A5B3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2752B6-B0FD-8945-B190-A6718E09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3" y="820447"/>
            <a:ext cx="8799755" cy="2065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B0522-E056-3C4E-AFEF-C5299453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19"/>
            <a:ext cx="2759801" cy="428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59154D-428F-5D4E-A62F-F7251160C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92" y="23236"/>
            <a:ext cx="2614108" cy="459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D86DC8-7B99-E84E-BFE2-D75F7B7B4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433" y="3223085"/>
            <a:ext cx="5735093" cy="1663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7F9E88-532F-7147-8811-EA516559F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03612"/>
            <a:ext cx="933824" cy="939888"/>
          </a:xfrm>
          <a:prstGeom prst="rect">
            <a:avLst/>
          </a:prstGeom>
        </p:spPr>
      </p:pic>
      <p:pic>
        <p:nvPicPr>
          <p:cNvPr id="22" name="Picture 21" descr="CSAM-logo-square.png">
            <a:extLst>
              <a:ext uri="{FF2B5EF4-FFF2-40B4-BE49-F238E27FC236}">
                <a16:creationId xmlns:a16="http://schemas.microsoft.com/office/drawing/2014/main" id="{AE4B24A2-3E6E-0543-A7F2-35A9FE425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2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CFA2A-F74E-0846-9F3E-BD16BCF16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8" y="0"/>
            <a:ext cx="7207624" cy="300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FA05D-543F-5943-A6A1-E6F9C879B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3167886"/>
            <a:ext cx="6852621" cy="954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EB45A-14BB-BE44-A0D9-81F796D8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409" y="4283326"/>
            <a:ext cx="4561242" cy="822679"/>
          </a:xfrm>
          <a:prstGeom prst="rect">
            <a:avLst/>
          </a:prstGeom>
        </p:spPr>
      </p:pic>
      <p:pic>
        <p:nvPicPr>
          <p:cNvPr id="9" name="Picture 8" descr="CSAM-logo-square.png">
            <a:extLst>
              <a:ext uri="{FF2B5EF4-FFF2-40B4-BE49-F238E27FC236}">
                <a16:creationId xmlns:a16="http://schemas.microsoft.com/office/drawing/2014/main" id="{D0B445F8-CB82-6B41-AA57-8A9F332DC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0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D906D3-6FC1-D046-825B-02097AD1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044" y="0"/>
            <a:ext cx="4800953" cy="5140242"/>
          </a:xfrm>
          <a:prstGeom prst="rect">
            <a:avLst/>
          </a:prstGeom>
        </p:spPr>
      </p:pic>
      <p:pic>
        <p:nvPicPr>
          <p:cNvPr id="9" name="Picture 8" descr="CSAM-logo-square.png">
            <a:extLst>
              <a:ext uri="{FF2B5EF4-FFF2-40B4-BE49-F238E27FC236}">
                <a16:creationId xmlns:a16="http://schemas.microsoft.com/office/drawing/2014/main" id="{4A77E763-64C6-CB49-B3D6-65596B82F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4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chemeClr val="bg2">
                <a:tint val="94000"/>
                <a:satMod val="80000"/>
                <a:lumMod val="80000"/>
                <a:lumOff val="20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25157" y="416143"/>
            <a:ext cx="7507844" cy="702654"/>
          </a:xfrm>
        </p:spPr>
        <p:txBody>
          <a:bodyPr>
            <a:normAutofit fontScale="90000"/>
          </a:bodyPr>
          <a:lstStyle/>
          <a:p>
            <a:r>
              <a:rPr lang="en-US" dirty="0"/>
              <a:t>Educational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2E867-CBBD-5F43-9C7B-515CFBD44C1A}"/>
              </a:ext>
            </a:extLst>
          </p:cNvPr>
          <p:cNvSpPr txBox="1"/>
          <p:nvPr/>
        </p:nvSpPr>
        <p:spPr>
          <a:xfrm>
            <a:off x="876069" y="1243308"/>
            <a:ext cx="7556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To understand the context of transitioning patients to buprenorphine from other opioids as addressing patient suffering in safe and effective ways</a:t>
            </a:r>
          </a:p>
          <a:p>
            <a:pPr marL="342900" indent="-342900">
              <a:buAutoNum type="arabicPeriod"/>
            </a:pPr>
            <a:r>
              <a:rPr lang="en-US" dirty="0"/>
              <a:t>To understand the binding properties of buprenorphine which guide the structure and timing of buprenorphine introduction</a:t>
            </a:r>
          </a:p>
          <a:p>
            <a:pPr marL="342900" indent="-342900">
              <a:buAutoNum type="arabicPeriod"/>
            </a:pPr>
            <a:r>
              <a:rPr lang="en-US" dirty="0"/>
              <a:t>To understand buprenorphine </a:t>
            </a:r>
            <a:r>
              <a:rPr lang="en-US" dirty="0" err="1"/>
              <a:t>microdosing</a:t>
            </a:r>
            <a:r>
              <a:rPr lang="en-US" dirty="0"/>
              <a:t> strategy that were published from Switzerland for addiction and from the U.S. for pain</a:t>
            </a:r>
          </a:p>
          <a:p>
            <a:pPr marL="342900" indent="-342900">
              <a:buAutoNum type="arabicPeriod"/>
            </a:pPr>
            <a:r>
              <a:rPr lang="en-US" dirty="0"/>
              <a:t>To understand the issues within QTc interval prolongation and transdermal buprenorphine</a:t>
            </a:r>
          </a:p>
          <a:p>
            <a:pPr marL="342900" indent="-342900">
              <a:buAutoNum type="arabicPeriod"/>
            </a:pPr>
            <a:r>
              <a:rPr lang="en-US" dirty="0"/>
              <a:t>To understand the “3 Day Rule” with respect to emerging opioid detoxification. CSAM and ASAM may wish to review application of this rule in light of the current opioid overdose epidemic</a:t>
            </a:r>
          </a:p>
          <a:p>
            <a:pPr marL="342900" indent="-342900">
              <a:buAutoNum type="arabicPeriod"/>
            </a:pPr>
            <a:r>
              <a:rPr lang="en-US" dirty="0"/>
              <a:t>To understand perioperative consideration with respect to buprenorphine</a:t>
            </a:r>
          </a:p>
        </p:txBody>
      </p:sp>
      <p:pic>
        <p:nvPicPr>
          <p:cNvPr id="6" name="Picture 5" descr="CSAM-logo-square.png">
            <a:extLst>
              <a:ext uri="{FF2B5EF4-FFF2-40B4-BE49-F238E27FC236}">
                <a16:creationId xmlns:a16="http://schemas.microsoft.com/office/drawing/2014/main" id="{5E903DE5-A927-A944-BE3D-0E607E849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3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07815" y="454577"/>
            <a:ext cx="6728370" cy="1029977"/>
          </a:xfrm>
          <a:solidFill>
            <a:srgbClr val="FFFFFF">
              <a:alpha val="19000"/>
            </a:srgb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2400" dirty="0"/>
              <a:t>Addressing Suffering: The Context for Transitioning To Buprenorphine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FD2AE-74CA-5A4D-AF4E-4DD17925A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18" y="1709594"/>
            <a:ext cx="7988763" cy="3077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err="1"/>
              <a:t>Kornfeld</a:t>
            </a:r>
            <a:r>
              <a:rPr lang="en-US" sz="1800" dirty="0"/>
              <a:t>, Howard. "Buprenorphine as a Safety Net for Opioid Treatment of Nonmalignant Pain." </a:t>
            </a:r>
            <a:r>
              <a:rPr lang="en-US" sz="1800" i="1" dirty="0"/>
              <a:t>Letter to the Editor. Arch Intern Med</a:t>
            </a:r>
            <a:r>
              <a:rPr lang="en-US" sz="1800" dirty="0"/>
              <a:t>, vol. 17, no. 6, 28 Mar. 2011.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 err="1"/>
              <a:t>Comerci</a:t>
            </a:r>
            <a:r>
              <a:rPr lang="en-US" sz="1800" dirty="0"/>
              <a:t>, Jr., George, et al. "Controlling the Swing of the Opioid Pendulum." </a:t>
            </a:r>
            <a:r>
              <a:rPr lang="en-US" sz="1800" i="1" dirty="0"/>
              <a:t>New England Journal of Medicine</a:t>
            </a:r>
            <a:r>
              <a:rPr lang="en-US" sz="1800" dirty="0"/>
              <a:t>, no. 378, 22 Feb. 2018, pp. 691-93.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Dasgupta, </a:t>
            </a:r>
            <a:r>
              <a:rPr lang="en-US" sz="1800" dirty="0" err="1"/>
              <a:t>Nabarun</a:t>
            </a:r>
            <a:r>
              <a:rPr lang="en-US" sz="1800" dirty="0"/>
              <a:t>, et al. "Opioid Crisis: No Easy Fix to Its Social and Economic Determinants." </a:t>
            </a:r>
            <a:r>
              <a:rPr lang="en-US" sz="1800" i="1" dirty="0"/>
              <a:t>AJPH PERSPECTIVES</a:t>
            </a:r>
            <a:r>
              <a:rPr lang="en-US" sz="1800" dirty="0"/>
              <a:t>, vol. 108, no. 2, Feb. 2018, pp. 182-86.</a:t>
            </a:r>
          </a:p>
        </p:txBody>
      </p:sp>
      <p:pic>
        <p:nvPicPr>
          <p:cNvPr id="6" name="Picture 5" descr="CSAM-logo-square.png">
            <a:extLst>
              <a:ext uri="{FF2B5EF4-FFF2-40B4-BE49-F238E27FC236}">
                <a16:creationId xmlns:a16="http://schemas.microsoft.com/office/drawing/2014/main" id="{911B281C-4C8B-F845-BAA8-6FAE4E6DB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00" y="4225200"/>
            <a:ext cx="918300" cy="9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79B6C-7809-F64E-AA68-A000B424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12" y="4179633"/>
            <a:ext cx="6522526" cy="800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CFE6A-7D25-8741-99C1-1A919097A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557" y="1994422"/>
            <a:ext cx="4244635" cy="1806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07ED4-EC76-B14B-AEE3-AD3A37CE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9" y="592478"/>
            <a:ext cx="9007979" cy="1023597"/>
          </a:xfrm>
          <a:prstGeom prst="rect">
            <a:avLst/>
          </a:prstGeom>
        </p:spPr>
      </p:pic>
      <p:pic>
        <p:nvPicPr>
          <p:cNvPr id="12" name="Picture 11" descr="CSAM-logo-square.png">
            <a:extLst>
              <a:ext uri="{FF2B5EF4-FFF2-40B4-BE49-F238E27FC236}">
                <a16:creationId xmlns:a16="http://schemas.microsoft.com/office/drawing/2014/main" id="{142DD24D-D59F-1646-9440-5541BE38E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00" y="4225200"/>
            <a:ext cx="918300" cy="9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7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A9442-5915-4442-A427-47428502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5" y="0"/>
            <a:ext cx="5822659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23B201-1D91-C548-9CF9-BAA42125B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94721" cy="385302"/>
          </a:xfrm>
          <a:prstGeom prst="rect">
            <a:avLst/>
          </a:prstGeom>
        </p:spPr>
      </p:pic>
      <p:pic>
        <p:nvPicPr>
          <p:cNvPr id="12" name="Picture 11" descr="CSAM-logo-square.png">
            <a:extLst>
              <a:ext uri="{FF2B5EF4-FFF2-40B4-BE49-F238E27FC236}">
                <a16:creationId xmlns:a16="http://schemas.microsoft.com/office/drawing/2014/main" id="{09FE2091-313B-C442-86D6-0D937DD1C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AA5FF6-502A-F343-97D5-E44193C9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9859" cy="376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D4096-DD9C-CF4F-A42D-17855DC3A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50" y="1182357"/>
            <a:ext cx="3837729" cy="3723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AA81E9-F892-A344-B1B5-6CD1AF393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193" y="340791"/>
            <a:ext cx="6146800" cy="736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E2353-5467-DC46-B51D-9EC61CBCD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950" y="1182357"/>
            <a:ext cx="4170694" cy="2928248"/>
          </a:xfrm>
          <a:prstGeom prst="rect">
            <a:avLst/>
          </a:prstGeom>
        </p:spPr>
      </p:pic>
      <p:pic>
        <p:nvPicPr>
          <p:cNvPr id="15" name="Picture 14" descr="CSAM-logo-square.png">
            <a:extLst>
              <a:ext uri="{FF2B5EF4-FFF2-40B4-BE49-F238E27FC236}">
                <a16:creationId xmlns:a16="http://schemas.microsoft.com/office/drawing/2014/main" id="{B0975931-FC87-A34F-A4D7-D9A35A34C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2BFCED-E982-CE49-A12A-7D95C4B8B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009" y="0"/>
            <a:ext cx="3927981" cy="5143500"/>
          </a:xfrm>
          <a:prstGeom prst="rect">
            <a:avLst/>
          </a:prstGeom>
        </p:spPr>
      </p:pic>
      <p:pic>
        <p:nvPicPr>
          <p:cNvPr id="13" name="Picture 12" descr="CSAM-logo-square.png">
            <a:extLst>
              <a:ext uri="{FF2B5EF4-FFF2-40B4-BE49-F238E27FC236}">
                <a16:creationId xmlns:a16="http://schemas.microsoft.com/office/drawing/2014/main" id="{1280AA71-E85B-7B4E-83EC-6DE08E77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9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9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01BF0-1DD5-8D43-8519-69E1629B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44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4292D-1BE8-EE40-A41B-715A9586F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493" y="3124714"/>
            <a:ext cx="22098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D65A8A-6700-1448-BFBC-BEDC06840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592" y="3889469"/>
            <a:ext cx="2882900" cy="63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C0801-9B51-0344-BB00-393873A4D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270" y="1902759"/>
            <a:ext cx="2324100" cy="863600"/>
          </a:xfrm>
          <a:prstGeom prst="rect">
            <a:avLst/>
          </a:prstGeom>
        </p:spPr>
      </p:pic>
      <p:pic>
        <p:nvPicPr>
          <p:cNvPr id="11" name="Picture 10" descr="CSAM-logo-square.png">
            <a:extLst>
              <a:ext uri="{FF2B5EF4-FFF2-40B4-BE49-F238E27FC236}">
                <a16:creationId xmlns:a16="http://schemas.microsoft.com/office/drawing/2014/main" id="{D18E1E5B-D801-C74A-83AF-FEDCB246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4239858"/>
            <a:ext cx="903642" cy="9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219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{49D1A292-0620-1142-9B91-0D83564217BA}tf10001120</Template>
  <TotalTime>11576</TotalTime>
  <Words>391</Words>
  <Application>Microsoft Office PowerPoint</Application>
  <PresentationFormat>On-screen Show (16:9)</PresentationFormat>
  <Paragraphs>40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Gill Sans MT</vt:lpstr>
      <vt:lpstr>Parcel</vt:lpstr>
      <vt:lpstr>Transitioning to Buprenorphine From Other Opioids</vt:lpstr>
      <vt:lpstr>Conflict of Interest Disclosure</vt:lpstr>
      <vt:lpstr>Educational Objectives</vt:lpstr>
      <vt:lpstr>Addressing Suffering: The Context for Transitioning To Buprenorphine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buprenorphine induction through microdosing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Holland-Parlette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 Presentations and  Medical Complications</dc:title>
  <dc:creator>Kerry G. Parker</dc:creator>
  <cp:lastModifiedBy>Howard Kornfeld</cp:lastModifiedBy>
  <cp:revision>80</cp:revision>
  <dcterms:created xsi:type="dcterms:W3CDTF">2017-07-11T18:08:14Z</dcterms:created>
  <dcterms:modified xsi:type="dcterms:W3CDTF">2018-07-18T02:32:47Z</dcterms:modified>
</cp:coreProperties>
</file>